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Gadugi" panose="020B0502040204020203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>
      <p:cViewPr varScale="1">
        <p:scale>
          <a:sx n="42" d="100"/>
          <a:sy n="42" d="100"/>
        </p:scale>
        <p:origin x="7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terview%20prep\FORAGE%20TRAINING%20VIP\ACCENTURE%20DATA%20ANALYTICS%20&amp;%20VISUALISATION\Re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nterview%20prep\FORAGE%20TRAINING%20VIP\ACCENTURE%20DATA%20ANALYTICS%20&amp;%20VISUALISATION\Re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/>
              <a:t>TOP</a:t>
            </a:r>
            <a:r>
              <a:rPr lang="en-US" sz="2800" b="1" baseline="0" dirty="0"/>
              <a:t> 5 CATEGORIES BY AGGREGATE "POPULARITY SCORE"</a:t>
            </a:r>
            <a:endParaRPr lang="en-US" sz="2800" b="1" dirty="0"/>
          </a:p>
        </c:rich>
      </c:tx>
      <c:layout>
        <c:manualLayout>
          <c:xMode val="edge"/>
          <c:yMode val="edge"/>
          <c:x val="0.17302990986377231"/>
          <c:y val="9.77021655902973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73072196440534"/>
          <c:y val="4.1555987764406492E-2"/>
          <c:w val="0.81473177777637529"/>
          <c:h val="0.858809343968423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categories '!$B$1</c:f>
              <c:strCache>
                <c:ptCount val="1"/>
                <c:pt idx="0">
                  <c:v> Aggregate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5 categories 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'!$B$2:$B$6</c:f>
              <c:numCache>
                <c:formatCode>General</c:formatCode>
                <c:ptCount val="5"/>
                <c:pt idx="0">
                  <c:v>73271</c:v>
                </c:pt>
                <c:pt idx="1">
                  <c:v>70662</c:v>
                </c:pt>
                <c:pt idx="2">
                  <c:v>69197</c:v>
                </c:pt>
                <c:pt idx="3">
                  <c:v>67689</c:v>
                </c:pt>
                <c:pt idx="4">
                  <c:v>66626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C-4C92-9D18-0692F2FB4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8537808"/>
        <c:axId val="655246528"/>
      </c:barChart>
      <c:catAx>
        <c:axId val="748537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246528"/>
        <c:crosses val="autoZero"/>
        <c:auto val="1"/>
        <c:lblAlgn val="ctr"/>
        <c:lblOffset val="100"/>
        <c:noMultiLvlLbl val="0"/>
      </c:catAx>
      <c:valAx>
        <c:axId val="65524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53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 Popularity</a:t>
            </a:r>
            <a:r>
              <a:rPr lang="en-US" sz="1600" baseline="0" dirty="0"/>
              <a:t> Percentage</a:t>
            </a:r>
            <a:r>
              <a:rPr lang="en-US" sz="1600" dirty="0"/>
              <a:t> Score from 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categories '!$B$1</c:f>
              <c:strCache>
                <c:ptCount val="1"/>
                <c:pt idx="0">
                  <c:v> Aggregate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080-4E86-8238-63CD5F18F4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080-4E86-8238-63CD5F18F4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080-4E86-8238-63CD5F18F4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080-4E86-8238-63CD5F18F41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080-4E86-8238-63CD5F18F4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 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'!$B$2:$B$6</c:f>
              <c:numCache>
                <c:formatCode>General</c:formatCode>
                <c:ptCount val="5"/>
                <c:pt idx="0">
                  <c:v>73271</c:v>
                </c:pt>
                <c:pt idx="1">
                  <c:v>70662</c:v>
                </c:pt>
                <c:pt idx="2">
                  <c:v>69197</c:v>
                </c:pt>
                <c:pt idx="3">
                  <c:v>67689</c:v>
                </c:pt>
                <c:pt idx="4">
                  <c:v>66626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080-4E86-8238-63CD5F18F41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64200" y="2114807"/>
            <a:ext cx="5482998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8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DATA ANALYTICS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1113B7-E656-4860-E772-91D82D40ED5C}"/>
              </a:ext>
            </a:extLst>
          </p:cNvPr>
          <p:cNvSpPr txBox="1"/>
          <p:nvPr/>
        </p:nvSpPr>
        <p:spPr>
          <a:xfrm>
            <a:off x="11372566" y="1454140"/>
            <a:ext cx="6096000" cy="7402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u="sng" dirty="0"/>
              <a:t>ANALYSIS ON THE BASIS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ANIMALS AND SCIENCE ARE TWO OF THE MOST POPULAR CONTENT SHOWING USERS INCLINATION TO FACTUAL / NON FICTION BASED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ARE MORE BIASED TOWARDS TECHNOLOGY BASED CONTENT TOO.</a:t>
            </a:r>
          </a:p>
          <a:p>
            <a:endParaRPr lang="en-US" sz="2500" dirty="0"/>
          </a:p>
          <a:p>
            <a:r>
              <a:rPr lang="en-US" sz="2500" b="1" u="sng" dirty="0"/>
              <a:t>INSIGHTS</a:t>
            </a:r>
          </a:p>
          <a:p>
            <a:r>
              <a:rPr lang="en-US" sz="25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 FOOD IS AMONG THE TOP BASED CATEGORIES. HEALTHY EAT ONE OF THE BEST TYPE OF FOOD CATEGORY FAMOUS. WE COULD USE IT TO MAKE SUCCESFUL CAMPAIGN</a:t>
            </a:r>
          </a:p>
          <a:p>
            <a:endParaRPr lang="en-US" sz="2500" dirty="0"/>
          </a:p>
          <a:p>
            <a:r>
              <a:rPr lang="en-US" sz="2500" b="1" u="sng" dirty="0"/>
              <a:t>WHAT’S NEXT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WE COULD USE TO DEPLOY IT IN PRACTICAL SENSE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908" y="2096528"/>
            <a:ext cx="8673443" cy="5792624"/>
            <a:chOff x="0" y="0"/>
            <a:chExt cx="11564591" cy="77234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42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000" spc="-19" dirty="0">
                  <a:solidFill>
                    <a:srgbClr val="000000"/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159314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BFFC5-4896-093B-E628-A2E796E4CF7C}"/>
              </a:ext>
            </a:extLst>
          </p:cNvPr>
          <p:cNvSpPr txBox="1"/>
          <p:nvPr/>
        </p:nvSpPr>
        <p:spPr>
          <a:xfrm>
            <a:off x="8499198" y="2745897"/>
            <a:ext cx="6819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Social Buzz's Big Data</a:t>
            </a:r>
          </a:p>
          <a:p>
            <a:pPr algn="just"/>
            <a:r>
              <a:rPr lang="en-US" sz="2800" dirty="0"/>
              <a:t>Social Buzz, a social media platform, requires external expertise for IPO planning.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 audit of their big data practice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 analysis of their content categories that highlights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52787" y="4953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C345DF-9E8A-D000-0113-6122606999B9}"/>
              </a:ext>
            </a:extLst>
          </p:cNvPr>
          <p:cNvSpPr txBox="1"/>
          <p:nvPr/>
        </p:nvSpPr>
        <p:spPr>
          <a:xfrm>
            <a:off x="2591346" y="5084948"/>
            <a:ext cx="76931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Over </a:t>
            </a:r>
            <a:r>
              <a:rPr lang="en-US" sz="3000" u="sng" dirty="0">
                <a:solidFill>
                  <a:schemeClr val="bg1"/>
                </a:solidFill>
              </a:rPr>
              <a:t>100000 </a:t>
            </a:r>
            <a:r>
              <a:rPr lang="en-US" sz="3000" dirty="0">
                <a:solidFill>
                  <a:schemeClr val="bg1"/>
                </a:solidFill>
              </a:rPr>
              <a:t>posts per day.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u="sng" dirty="0">
                <a:solidFill>
                  <a:schemeClr val="bg1"/>
                </a:solidFill>
              </a:rPr>
              <a:t>36,500,000</a:t>
            </a:r>
            <a:r>
              <a:rPr lang="en-US" sz="3000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Analysis of their content categories that highlights the top 5 categories with the largest aggregate popularity</a:t>
            </a:r>
            <a:endParaRPr lang="en-IN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542640" y="3943686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14452" y="102870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28DA1D-FBEE-EB29-8807-5C8DF8489E1A}"/>
              </a:ext>
            </a:extLst>
          </p:cNvPr>
          <p:cNvSpPr txBox="1"/>
          <p:nvPr/>
        </p:nvSpPr>
        <p:spPr>
          <a:xfrm>
            <a:off x="14335116" y="7942924"/>
            <a:ext cx="3684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0000"/>
                </a:solidFill>
                <a:latin typeface="DM Sans" panose="020F0502020204030204" pitchFamily="2" charset="0"/>
              </a:rPr>
              <a:t>NIHARIKA BISHT</a:t>
            </a:r>
          </a:p>
          <a:p>
            <a:r>
              <a:rPr lang="en-IN" sz="2000" b="1" dirty="0">
                <a:solidFill>
                  <a:srgbClr val="000000"/>
                </a:solidFill>
                <a:latin typeface="DM Sans" panose="020F0502020204030204" pitchFamily="2" charset="0"/>
              </a:rPr>
              <a:t>DATA ANALSYT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18A8ED-55A7-C0CE-685C-28825E7DC4EB}"/>
              </a:ext>
            </a:extLst>
          </p:cNvPr>
          <p:cNvSpPr txBox="1"/>
          <p:nvPr/>
        </p:nvSpPr>
        <p:spPr>
          <a:xfrm>
            <a:off x="14097000" y="1990133"/>
            <a:ext cx="3684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ANDREW FLEMING </a:t>
            </a:r>
          </a:p>
          <a:p>
            <a:r>
              <a:rPr lang="en-US" sz="2000" b="1" i="0" dirty="0">
                <a:solidFill>
                  <a:srgbClr val="000000"/>
                </a:solidFill>
                <a:effectLst/>
                <a:latin typeface="DM Sans" panose="020F0502020204030204" pitchFamily="2" charset="0"/>
              </a:rPr>
              <a:t>CHIEF TECHNICAL ARCHITECT</a:t>
            </a:r>
            <a:endParaRPr lang="en-IN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2BC2CC-966F-68E2-4DE5-136A58DD5C58}"/>
              </a:ext>
            </a:extLst>
          </p:cNvPr>
          <p:cNvSpPr txBox="1"/>
          <p:nvPr/>
        </p:nvSpPr>
        <p:spPr>
          <a:xfrm>
            <a:off x="14097000" y="4740448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MARCUS ROMPTON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DM Sans" pitchFamily="2" charset="0"/>
              </a:rPr>
              <a:t> SENIOR </a:t>
            </a:r>
            <a:r>
              <a:rPr lang="en-IN" b="1" dirty="0">
                <a:solidFill>
                  <a:srgbClr val="000000"/>
                </a:solidFill>
                <a:latin typeface="DM Sans" panose="020F0502020204030204" pitchFamily="2" charset="0"/>
              </a:rPr>
              <a:t>PRINCIPLE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40986" y="689031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F7D9DC-9C1D-2D48-F43B-72EA07F87CAC}"/>
              </a:ext>
            </a:extLst>
          </p:cNvPr>
          <p:cNvSpPr txBox="1"/>
          <p:nvPr/>
        </p:nvSpPr>
        <p:spPr>
          <a:xfrm>
            <a:off x="5814869" y="3013542"/>
            <a:ext cx="769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DATA CLEANING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D4EBF9-BB4A-AE53-A35A-D932239A8567}"/>
              </a:ext>
            </a:extLst>
          </p:cNvPr>
          <p:cNvSpPr txBox="1"/>
          <p:nvPr/>
        </p:nvSpPr>
        <p:spPr>
          <a:xfrm>
            <a:off x="3964947" y="1469102"/>
            <a:ext cx="769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0CA75B-9168-6028-C32A-B828C3A5C316}"/>
              </a:ext>
            </a:extLst>
          </p:cNvPr>
          <p:cNvSpPr txBox="1"/>
          <p:nvPr/>
        </p:nvSpPr>
        <p:spPr>
          <a:xfrm>
            <a:off x="7691456" y="4614819"/>
            <a:ext cx="769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AB4548-AC7F-D6FA-710F-F3F8485DBAEA}"/>
              </a:ext>
            </a:extLst>
          </p:cNvPr>
          <p:cNvSpPr txBox="1"/>
          <p:nvPr/>
        </p:nvSpPr>
        <p:spPr>
          <a:xfrm>
            <a:off x="9497766" y="6329244"/>
            <a:ext cx="769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19242E-1EB1-3012-B149-34534B52929C}"/>
              </a:ext>
            </a:extLst>
          </p:cNvPr>
          <p:cNvSpPr txBox="1"/>
          <p:nvPr/>
        </p:nvSpPr>
        <p:spPr>
          <a:xfrm>
            <a:off x="11337710" y="8043669"/>
            <a:ext cx="769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ADB21E-ECD9-BAA8-CD8F-99FA31CCEBFA}"/>
              </a:ext>
            </a:extLst>
          </p:cNvPr>
          <p:cNvSpPr txBox="1"/>
          <p:nvPr/>
        </p:nvSpPr>
        <p:spPr>
          <a:xfrm>
            <a:off x="6858000" y="4364996"/>
            <a:ext cx="4402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1897 REACTIONS TO 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ANIMAL POST  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5FBE1-5E86-676A-8DF4-34594DF1CFB0}"/>
              </a:ext>
            </a:extLst>
          </p:cNvPr>
          <p:cNvSpPr txBox="1"/>
          <p:nvPr/>
        </p:nvSpPr>
        <p:spPr>
          <a:xfrm>
            <a:off x="1564466" y="4364996"/>
            <a:ext cx="4402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16 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UNIQUE 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CATEGORIES 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40AF8-C7F3-5CB5-8D96-CB072FEE8BF0}"/>
              </a:ext>
            </a:extLst>
          </p:cNvPr>
          <p:cNvSpPr txBox="1"/>
          <p:nvPr/>
        </p:nvSpPr>
        <p:spPr>
          <a:xfrm>
            <a:off x="11658145" y="4325802"/>
            <a:ext cx="4402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JANUARY 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IS THE MONTH</a:t>
            </a:r>
          </a:p>
          <a:p>
            <a:pPr algn="ctr"/>
            <a:r>
              <a:rPr lang="en-US" sz="3600" dirty="0">
                <a:latin typeface="Algerian" panose="04020705040A02060702" pitchFamily="82" charset="0"/>
              </a:rPr>
              <a:t> WITH MOST POSTS</a:t>
            </a:r>
          </a:p>
          <a:p>
            <a:pPr algn="ctr"/>
            <a:endParaRPr lang="en-IN" sz="36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F168618-AD18-E5C1-34A7-494F1FEA05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354283"/>
              </p:ext>
            </p:extLst>
          </p:nvPr>
        </p:nvGraphicFramePr>
        <p:xfrm>
          <a:off x="5251635" y="1383832"/>
          <a:ext cx="10616351" cy="772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708DD2D-746D-223C-9F8E-EA86447ADF31}"/>
              </a:ext>
            </a:extLst>
          </p:cNvPr>
          <p:cNvSpPr txBox="1"/>
          <p:nvPr/>
        </p:nvSpPr>
        <p:spPr>
          <a:xfrm rot="16200000">
            <a:off x="1875409" y="3197486"/>
            <a:ext cx="544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CATEGORIES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BC261-92C4-82AC-F206-6FE69FE53574}"/>
              </a:ext>
            </a:extLst>
          </p:cNvPr>
          <p:cNvSpPr txBox="1"/>
          <p:nvPr/>
        </p:nvSpPr>
        <p:spPr>
          <a:xfrm>
            <a:off x="6768493" y="8871727"/>
            <a:ext cx="10616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       AGGREGATE “POPULARITY SCORE”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ACC8C89-47CE-14B8-B112-DB32FBAFC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388485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FA1D0DC-46CE-9071-C464-21B1CA627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09184"/>
              </p:ext>
            </p:extLst>
          </p:nvPr>
        </p:nvGraphicFramePr>
        <p:xfrm>
          <a:off x="5349133" y="2628900"/>
          <a:ext cx="9717088" cy="5279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6B21A5F-598C-AD64-D4A1-F866A078832C}"/>
              </a:ext>
            </a:extLst>
          </p:cNvPr>
          <p:cNvSpPr txBox="1"/>
          <p:nvPr/>
        </p:nvSpPr>
        <p:spPr>
          <a:xfrm>
            <a:off x="4917102" y="1231979"/>
            <a:ext cx="11770697" cy="707886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/>
          <a:p>
            <a:pPr algn="ctr" rtl="0">
              <a:defRPr sz="18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900" dirty="0">
                <a:solidFill>
                  <a:schemeClr val="bg1"/>
                </a:solidFill>
              </a:rPr>
              <a:t> Popularity</a:t>
            </a:r>
            <a:r>
              <a:rPr lang="en-US" sz="3900" baseline="0" dirty="0">
                <a:solidFill>
                  <a:schemeClr val="bg1"/>
                </a:solidFill>
              </a:rPr>
              <a:t> Percentage</a:t>
            </a:r>
            <a:r>
              <a:rPr lang="en-US" sz="3900" dirty="0">
                <a:solidFill>
                  <a:schemeClr val="bg1"/>
                </a:solidFill>
              </a:rPr>
              <a:t> Score from Top 5 categories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286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Graphik Regular</vt:lpstr>
      <vt:lpstr>Clear Sans Regular Bold</vt:lpstr>
      <vt:lpstr>DM Sans</vt:lpstr>
      <vt:lpstr>Algerian</vt:lpstr>
      <vt:lpstr>Arial</vt:lpstr>
      <vt:lpstr>Calibri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Niharika Bisht</dc:creator>
  <cp:lastModifiedBy>Niharika Bisht</cp:lastModifiedBy>
  <cp:revision>13</cp:revision>
  <dcterms:created xsi:type="dcterms:W3CDTF">2006-08-16T00:00:00Z</dcterms:created>
  <dcterms:modified xsi:type="dcterms:W3CDTF">2023-12-20T12:38:34Z</dcterms:modified>
  <dc:identifier>DAEhDyfaYKE</dc:identifier>
</cp:coreProperties>
</file>